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1506" r:id="rId2"/>
    <p:sldId id="1508" r:id="rId3"/>
    <p:sldId id="1509" r:id="rId4"/>
    <p:sldId id="1510" r:id="rId5"/>
    <p:sldId id="1511" r:id="rId6"/>
    <p:sldId id="1512" r:id="rId7"/>
    <p:sldId id="150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19"/>
    <a:srgbClr val="ABABAD"/>
    <a:srgbClr val="99CC00"/>
    <a:srgbClr val="E46C0A"/>
    <a:srgbClr val="76B900"/>
    <a:srgbClr val="477DBB"/>
    <a:srgbClr val="B93735"/>
    <a:srgbClr val="7D5F9F"/>
    <a:srgbClr val="748F42"/>
    <a:srgbClr val="AC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C7B75-2168-41C9-9D85-9CE97E766771}" type="datetimeFigureOut">
              <a:rPr lang="es-ES" smtClean="0"/>
              <a:t>30/05/2023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FE4F2-45D3-4160-9C72-1862C9A583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538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06636-D2C7-4522-985A-375227836C68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6380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06636-D2C7-4522-985A-375227836C68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54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ecoforest.es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ecoforest.es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2D60-9D4B-4060-A016-41E2AD8D85C3}" type="datetime1">
              <a:rPr lang="es-ES" smtClean="0"/>
              <a:t>30/05/2023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AE61-00B0-4356-AD8F-CB636A933013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17 Rectángulo">
            <a:extLst>
              <a:ext uri="{FF2B5EF4-FFF2-40B4-BE49-F238E27FC236}">
                <a16:creationId xmlns:a16="http://schemas.microsoft.com/office/drawing/2014/main" id="{18F4A2DD-18EB-E69B-737A-E6C849344178}"/>
              </a:ext>
            </a:extLst>
          </p:cNvPr>
          <p:cNvSpPr/>
          <p:nvPr userDrawn="1"/>
        </p:nvSpPr>
        <p:spPr>
          <a:xfrm>
            <a:off x="1" y="5803200"/>
            <a:ext cx="12191999" cy="1054800"/>
          </a:xfrm>
          <a:prstGeom prst="rect">
            <a:avLst/>
          </a:prstGeom>
          <a:solidFill>
            <a:srgbClr val="99CC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99CC00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ángulo 1">
            <a:hlinkClick r:id="rId2"/>
            <a:extLst>
              <a:ext uri="{FF2B5EF4-FFF2-40B4-BE49-F238E27FC236}">
                <a16:creationId xmlns:a16="http://schemas.microsoft.com/office/drawing/2014/main" id="{A5CC1199-9A43-94F8-5FF5-D2A59A424E0F}"/>
              </a:ext>
            </a:extLst>
          </p:cNvPr>
          <p:cNvSpPr/>
          <p:nvPr userDrawn="1"/>
        </p:nvSpPr>
        <p:spPr>
          <a:xfrm>
            <a:off x="4150919" y="5988992"/>
            <a:ext cx="3890162" cy="461665"/>
          </a:xfrm>
          <a:prstGeom prst="rect">
            <a:avLst/>
          </a:prstGeom>
          <a:ln>
            <a:solidFill>
              <a:srgbClr val="97BF0D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97BF0D"/>
                </a:solidFill>
                <a:latin typeface="Frutiger 47 Light Condensed" pitchFamily="50" charset="0"/>
              </a:rPr>
              <a:t>www.ecoforest.com</a:t>
            </a:r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C2F38F62-D3D1-8B16-ACBD-00EDB8F3A3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43748" y="6330600"/>
            <a:ext cx="304503" cy="46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904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8189"/>
            <a:ext cx="9004540" cy="1302499"/>
          </a:xfrm>
        </p:spPr>
        <p:txBody>
          <a:bodyPr/>
          <a:lstStyle>
            <a:lvl1pPr>
              <a:defRPr b="0">
                <a:solidFill>
                  <a:srgbClr val="191919"/>
                </a:solidFill>
                <a:latin typeface="Frutiger LT Std 45 Light" panose="020B04020202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ABABAD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17 Rectángulo">
            <a:extLst>
              <a:ext uri="{FF2B5EF4-FFF2-40B4-BE49-F238E27FC236}">
                <a16:creationId xmlns:a16="http://schemas.microsoft.com/office/drawing/2014/main" id="{56854FA7-F749-A50A-E734-0760AB7F1C00}"/>
              </a:ext>
            </a:extLst>
          </p:cNvPr>
          <p:cNvSpPr/>
          <p:nvPr userDrawn="1"/>
        </p:nvSpPr>
        <p:spPr>
          <a:xfrm>
            <a:off x="9999677" y="3025"/>
            <a:ext cx="2206785" cy="792797"/>
          </a:xfrm>
          <a:prstGeom prst="rect">
            <a:avLst/>
          </a:prstGeom>
          <a:solidFill>
            <a:srgbClr val="99CC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s-ES" kern="0" dirty="0">
              <a:solidFill>
                <a:srgbClr val="99CC00"/>
              </a:solidFill>
              <a:latin typeface="Calibri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6B2C9C9-454D-D52D-0B5F-94421C2E78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441" y="197418"/>
            <a:ext cx="1585255" cy="404123"/>
          </a:xfrm>
          <a:prstGeom prst="rect">
            <a:avLst/>
          </a:prstGeom>
        </p:spPr>
      </p:pic>
      <p:sp>
        <p:nvSpPr>
          <p:cNvPr id="9" name="17 Rectángulo">
            <a:extLst>
              <a:ext uri="{FF2B5EF4-FFF2-40B4-BE49-F238E27FC236}">
                <a16:creationId xmlns:a16="http://schemas.microsoft.com/office/drawing/2014/main" id="{F7BB87BD-B4B9-7AA1-4849-B7B60CDDA79E}"/>
              </a:ext>
            </a:extLst>
          </p:cNvPr>
          <p:cNvSpPr/>
          <p:nvPr userDrawn="1"/>
        </p:nvSpPr>
        <p:spPr>
          <a:xfrm>
            <a:off x="11850388" y="6242329"/>
            <a:ext cx="90616" cy="615671"/>
          </a:xfrm>
          <a:prstGeom prst="rect">
            <a:avLst/>
          </a:prstGeom>
          <a:solidFill>
            <a:srgbClr val="99CC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s-ES" kern="0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3774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8189"/>
            <a:ext cx="9004540" cy="1302499"/>
          </a:xfrm>
        </p:spPr>
        <p:txBody>
          <a:bodyPr/>
          <a:lstStyle>
            <a:lvl1pPr>
              <a:defRPr b="0">
                <a:solidFill>
                  <a:srgbClr val="191919"/>
                </a:solidFill>
                <a:latin typeface="Frutiger LT Std 45 Light" panose="020B04020202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ABABAD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9" name="17 Rectángulo">
            <a:extLst>
              <a:ext uri="{FF2B5EF4-FFF2-40B4-BE49-F238E27FC236}">
                <a16:creationId xmlns:a16="http://schemas.microsoft.com/office/drawing/2014/main" id="{F7BB87BD-B4B9-7AA1-4849-B7B60CDDA79E}"/>
              </a:ext>
            </a:extLst>
          </p:cNvPr>
          <p:cNvSpPr/>
          <p:nvPr userDrawn="1"/>
        </p:nvSpPr>
        <p:spPr>
          <a:xfrm>
            <a:off x="11850388" y="6242329"/>
            <a:ext cx="90616" cy="615671"/>
          </a:xfrm>
          <a:prstGeom prst="rect">
            <a:avLst/>
          </a:prstGeom>
          <a:solidFill>
            <a:srgbClr val="99CC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s-ES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17 Rectángulo">
            <a:extLst>
              <a:ext uri="{FF2B5EF4-FFF2-40B4-BE49-F238E27FC236}">
                <a16:creationId xmlns:a16="http://schemas.microsoft.com/office/drawing/2014/main" id="{2D160DBB-6D47-8FEE-F013-424C73341605}"/>
              </a:ext>
            </a:extLst>
          </p:cNvPr>
          <p:cNvSpPr/>
          <p:nvPr userDrawn="1"/>
        </p:nvSpPr>
        <p:spPr>
          <a:xfrm>
            <a:off x="1" y="5803200"/>
            <a:ext cx="12191999" cy="1054800"/>
          </a:xfrm>
          <a:prstGeom prst="rect">
            <a:avLst/>
          </a:prstGeom>
          <a:solidFill>
            <a:srgbClr val="99CC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99CC00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ángulo 1">
            <a:hlinkClick r:id="rId2"/>
            <a:extLst>
              <a:ext uri="{FF2B5EF4-FFF2-40B4-BE49-F238E27FC236}">
                <a16:creationId xmlns:a16="http://schemas.microsoft.com/office/drawing/2014/main" id="{1362174E-6831-6736-7C36-0130D8C39E8A}"/>
              </a:ext>
            </a:extLst>
          </p:cNvPr>
          <p:cNvSpPr/>
          <p:nvPr userDrawn="1"/>
        </p:nvSpPr>
        <p:spPr>
          <a:xfrm>
            <a:off x="4150919" y="5988992"/>
            <a:ext cx="3890162" cy="461665"/>
          </a:xfrm>
          <a:prstGeom prst="rect">
            <a:avLst/>
          </a:prstGeom>
          <a:ln>
            <a:solidFill>
              <a:srgbClr val="97BF0D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97BF0D"/>
                </a:solidFill>
                <a:latin typeface="Frutiger 47 Light Condensed" pitchFamily="50" charset="0"/>
              </a:rPr>
              <a:t>www.ecoforest.com</a:t>
            </a:r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1B924701-5B0F-0C4B-7827-6B7E3B8C94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43748" y="6330600"/>
            <a:ext cx="304503" cy="46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95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3D97-6237-447D-B9D8-B63A6D1BF16D}" type="datetime1">
              <a:rPr lang="es-ES" smtClean="0"/>
              <a:t>30/05/2023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3AE61-00B0-4356-AD8F-CB636A933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8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" TargetMode="External"/><Relationship Id="rId2" Type="http://schemas.openxmlformats.org/officeDocument/2006/relationships/hyperlink" Target="https://wetransfer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n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361"/>
          <a:stretch/>
        </p:blipFill>
        <p:spPr>
          <a:xfrm>
            <a:off x="0" y="5070457"/>
            <a:ext cx="632578" cy="511853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E272C5A6-FF63-6251-A79C-C446832527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73522" y="4470344"/>
            <a:ext cx="2644955" cy="1111966"/>
          </a:xfrm>
          <a:prstGeom prst="rect">
            <a:avLst/>
          </a:prstGeom>
        </p:spPr>
      </p:pic>
      <p:pic>
        <p:nvPicPr>
          <p:cNvPr id="7" name="Gráfico 6">
            <a:extLst>
              <a:ext uri="{FF2B5EF4-FFF2-40B4-BE49-F238E27FC236}">
                <a16:creationId xmlns:a16="http://schemas.microsoft.com/office/drawing/2014/main" id="{8C93A0C7-7D1A-D49A-E8B2-7401E0CB64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08284" y="444452"/>
            <a:ext cx="7099132" cy="298454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517CC82-5D4C-11D1-869D-4C119EB8ADFB}"/>
              </a:ext>
            </a:extLst>
          </p:cNvPr>
          <p:cNvSpPr txBox="1"/>
          <p:nvPr/>
        </p:nvSpPr>
        <p:spPr>
          <a:xfrm>
            <a:off x="4763997" y="2202188"/>
            <a:ext cx="31077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600" dirty="0">
                <a:solidFill>
                  <a:srgbClr val="ABABAD"/>
                </a:solidFill>
                <a:latin typeface="Frutiger LT 47 LightCn" panose="02000406030000020004" pitchFamily="2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162664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601D3-9603-CF01-D078-9D0E83640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project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D7BC75-B184-DBB1-8BE8-FEB900A63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4365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details of the applicant(s):</a:t>
            </a:r>
          </a:p>
          <a:p>
            <a:r>
              <a:rPr lang="en-US" sz="250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(Mr. / Ms.) :          Name (First, Last):		</a:t>
            </a:r>
          </a:p>
          <a:p>
            <a:r>
              <a:rPr lang="en-US" sz="250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	</a:t>
            </a:r>
          </a:p>
          <a:p>
            <a:r>
              <a:rPr lang="en-US" sz="250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 (including country code):			</a:t>
            </a:r>
          </a:p>
          <a:p>
            <a:r>
              <a:rPr lang="en-US" sz="2500" dirty="0" err="1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250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(name, city where is located):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details:</a:t>
            </a:r>
          </a:p>
          <a:p>
            <a:pPr marL="0" indent="0">
              <a:buNone/>
            </a:pPr>
            <a:endParaRPr lang="en-US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title:</a:t>
            </a:r>
          </a:p>
          <a:p>
            <a:r>
              <a:rPr lang="en-US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Companies involved:</a:t>
            </a:r>
          </a:p>
          <a:p>
            <a:r>
              <a:rPr lang="en-US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&amp; Country where it‘s implemented:</a:t>
            </a:r>
          </a:p>
          <a:p>
            <a:r>
              <a:rPr lang="en-US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Exact address:</a:t>
            </a:r>
          </a:p>
          <a:p>
            <a:r>
              <a:rPr lang="en-US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start date:</a:t>
            </a:r>
          </a:p>
          <a:p>
            <a:r>
              <a:rPr lang="en-US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website (if there is)	</a:t>
            </a:r>
            <a:endParaRPr lang="es-ES" dirty="0">
              <a:solidFill>
                <a:srgbClr val="191919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BFAEB9-22A5-787D-30BA-6176C364A303}"/>
              </a:ext>
            </a:extLst>
          </p:cNvPr>
          <p:cNvSpPr/>
          <p:nvPr/>
        </p:nvSpPr>
        <p:spPr>
          <a:xfrm>
            <a:off x="7695535" y="1590762"/>
            <a:ext cx="4027624" cy="4047126"/>
          </a:xfrm>
          <a:prstGeom prst="rect">
            <a:avLst/>
          </a:prstGeom>
          <a:solidFill>
            <a:srgbClr val="99CC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 picture of the project 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B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B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lease insert here)</a:t>
            </a:r>
          </a:p>
        </p:txBody>
      </p:sp>
    </p:spTree>
    <p:extLst>
      <p:ext uri="{BB962C8B-B14F-4D97-AF65-F5344CB8AC3E}">
        <p14:creationId xmlns:p14="http://schemas.microsoft.com/office/powerpoint/2010/main" val="119221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FDC260-786E-4523-265B-5577C9507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Project </a:t>
            </a:r>
            <a:r>
              <a:rPr lang="es-ES" dirty="0" err="1"/>
              <a:t>description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D5A841-86FF-419E-142B-C354AA738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Installation summary:</a:t>
            </a:r>
          </a:p>
          <a:p>
            <a:pPr marL="0" indent="0">
              <a:buNone/>
            </a:pPr>
            <a:endParaRPr lang="en-US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of source: </a:t>
            </a:r>
            <a:r>
              <a:rPr lang="en-US" b="0" dirty="0">
                <a:latin typeface="Arial" panose="020B0604020202020204" pitchFamily="34" charset="0"/>
              </a:rPr>
              <a:t>Air / Ground/ Water/ Air unit / Hybrid</a:t>
            </a:r>
          </a:p>
          <a:p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size of the installation: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kW</a:t>
            </a:r>
          </a:p>
          <a:p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 pump model: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ecoAIR</a:t>
            </a:r>
            <a:r>
              <a:rPr lang="en-US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PRO,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ecoGEO</a:t>
            </a:r>
            <a:r>
              <a:rPr lang="en-US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ecoTHERMO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or previous model. Specify which one.</a:t>
            </a:r>
          </a:p>
          <a:p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Services: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DHW, Heating, Cooling, Pool management</a:t>
            </a:r>
          </a:p>
          <a:p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 integration: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Yes / No	</a:t>
            </a:r>
          </a:p>
          <a:p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of application: </a:t>
            </a:r>
            <a:r>
              <a:rPr lang="en-US" b="0" dirty="0">
                <a:latin typeface="Arial" panose="020B0604020202020204" pitchFamily="34" charset="0"/>
              </a:rPr>
              <a:t>i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.e. residential, commercial, industrial.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493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D890F2-3935-F2C1-5BD8-AB1A8FF30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Project </a:t>
            </a:r>
            <a:r>
              <a:rPr lang="es-ES" dirty="0" err="1"/>
              <a:t>description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1DE128-DAB7-F094-B5F3-973582EC5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of the system:</a:t>
            </a:r>
          </a:p>
          <a:p>
            <a:pPr marL="0" indent="0">
              <a:buNone/>
            </a:pPr>
            <a:endParaRPr lang="en-US" b="0" dirty="0">
              <a:solidFill>
                <a:srgbClr val="19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800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description of the overall system</a:t>
            </a:r>
          </a:p>
          <a:p>
            <a:pPr marL="514350" indent="-514350">
              <a:buAutoNum type="arabicPeriod"/>
            </a:pPr>
            <a:r>
              <a:rPr lang="en-US" sz="2800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this a unique project? Which innovations does it implement in terms of technology, design, services or other aspects?</a:t>
            </a:r>
          </a:p>
          <a:p>
            <a:pPr marL="514350" indent="-514350">
              <a:buAutoNum type="arabicPeriod"/>
            </a:pPr>
            <a:r>
              <a:rPr lang="en-US" sz="2800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it a best practice example? Please, provide data if relevant. </a:t>
            </a:r>
          </a:p>
          <a:p>
            <a:pPr marL="514350" indent="-514350">
              <a:buAutoNum type="arabicPeriod"/>
            </a:pPr>
            <a:r>
              <a:rPr lang="en-US" sz="2800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potential for replicability of this project? Please, explain why it could be reproduced in similar areas, sector or other scenarios.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8120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B7B53-2886-038A-7D75-16D186467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Project </a:t>
            </a:r>
            <a:r>
              <a:rPr lang="es-ES" dirty="0" err="1"/>
              <a:t>description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1879EE-F0CE-1D3C-4BD2-6F5360098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Please, specify data on efficiency (i.e., SCOP).</a:t>
            </a:r>
            <a:endParaRPr lang="en-US" b="0" dirty="0">
              <a:solidFill>
                <a:srgbClr val="19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scheme of the installation.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data from the 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Easynets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economical savings (proved or estimated).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4458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52E8E7-D898-CC7B-0E71-FE48A2E3D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Resources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F64DE2-0A16-9CCC-DF16-DF5004085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Pictures / Videos / Schemes: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Add additional information 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Links with high quality material must be included on this slide (cover picture of the project, other pictures, videos). Send the original files (.jpg, .</a:t>
            </a:r>
            <a:r>
              <a:rPr lang="en-US" b="0" dirty="0" err="1">
                <a:solidFill>
                  <a:srgbClr val="191919"/>
                </a:solidFill>
                <a:latin typeface="Arial" panose="020B0604020202020204" pitchFamily="34" charset="0"/>
              </a:rPr>
              <a:t>png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, .mov, mp4…) by a file transfer service (i.e., 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hlinkClick r:id="rId2"/>
              </a:rPr>
              <a:t>WeTransfer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, 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  <a:hlinkClick r:id="rId3"/>
              </a:rPr>
              <a:t>Dropbox</a:t>
            </a:r>
            <a:r>
              <a:rPr lang="en-US" b="0" dirty="0">
                <a:solidFill>
                  <a:srgbClr val="191919"/>
                </a:solidFill>
                <a:latin typeface="Arial" panose="020B0604020202020204" pitchFamily="34" charset="0"/>
              </a:rPr>
              <a:t>, etc.). </a:t>
            </a:r>
          </a:p>
          <a:p>
            <a:pPr marL="514350" indent="-514350">
              <a:buFont typeface="+mj-lt"/>
              <a:buAutoNum type="arabicPeriod"/>
            </a:pPr>
            <a:endParaRPr lang="en-US" b="0" dirty="0">
              <a:solidFill>
                <a:srgbClr val="191919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Your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sumission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will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be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assessed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according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to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the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available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material.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Please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,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send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detailed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information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that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reflects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the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quality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and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ambition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of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your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technical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 </a:t>
            </a:r>
            <a:r>
              <a:rPr lang="es-ES" b="0" dirty="0" err="1">
                <a:solidFill>
                  <a:srgbClr val="191919"/>
                </a:solidFill>
                <a:latin typeface="Arial" panose="020B0604020202020204" pitchFamily="34" charset="0"/>
              </a:rPr>
              <a:t>work</a:t>
            </a:r>
            <a:r>
              <a:rPr lang="es-ES" b="0" dirty="0">
                <a:solidFill>
                  <a:srgbClr val="191919"/>
                </a:solidFill>
                <a:latin typeface="Arial" panose="020B0604020202020204" pitchFamily="34" charset="0"/>
              </a:rPr>
              <a:t>.</a:t>
            </a:r>
            <a:endParaRPr lang="en-US" b="0" dirty="0">
              <a:solidFill>
                <a:srgbClr val="19191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95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n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361"/>
          <a:stretch/>
        </p:blipFill>
        <p:spPr>
          <a:xfrm>
            <a:off x="0" y="5070457"/>
            <a:ext cx="632578" cy="511853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E272C5A6-FF63-6251-A79C-C446832527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73522" y="4470344"/>
            <a:ext cx="2644955" cy="1111966"/>
          </a:xfrm>
          <a:prstGeom prst="rect">
            <a:avLst/>
          </a:prstGeom>
        </p:spPr>
      </p:pic>
      <p:pic>
        <p:nvPicPr>
          <p:cNvPr id="7" name="Gráfico 6">
            <a:extLst>
              <a:ext uri="{FF2B5EF4-FFF2-40B4-BE49-F238E27FC236}">
                <a16:creationId xmlns:a16="http://schemas.microsoft.com/office/drawing/2014/main" id="{8C93A0C7-7D1A-D49A-E8B2-7401E0CB64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46434" y="180975"/>
            <a:ext cx="7099132" cy="298454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517CC82-5D4C-11D1-869D-4C119EB8ADFB}"/>
              </a:ext>
            </a:extLst>
          </p:cNvPr>
          <p:cNvSpPr txBox="1"/>
          <p:nvPr/>
        </p:nvSpPr>
        <p:spPr>
          <a:xfrm>
            <a:off x="4773523" y="2243511"/>
            <a:ext cx="32307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600" dirty="0">
                <a:solidFill>
                  <a:srgbClr val="ABABAD"/>
                </a:solidFill>
                <a:latin typeface="Frutiger LT 47 LightCn" panose="02000406030000020004" pitchFamily="2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1302208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7121</TotalTime>
  <Words>387</Words>
  <Application>Microsoft Office PowerPoint</Application>
  <PresentationFormat>Panorámica</PresentationFormat>
  <Paragraphs>49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Frutiger 47 Light Condensed</vt:lpstr>
      <vt:lpstr>Frutiger LT 47 LightCn</vt:lpstr>
      <vt:lpstr>Frutiger LT Std 45 Light</vt:lpstr>
      <vt:lpstr>Tema de Office</vt:lpstr>
      <vt:lpstr>Presentación de PowerPoint</vt:lpstr>
      <vt:lpstr>Title of the project </vt:lpstr>
      <vt:lpstr>Project description </vt:lpstr>
      <vt:lpstr>Project description </vt:lpstr>
      <vt:lpstr>Project description</vt:lpstr>
      <vt:lpstr>Resources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Mercedes Fernandez</cp:lastModifiedBy>
  <cp:revision>251</cp:revision>
  <dcterms:created xsi:type="dcterms:W3CDTF">2020-12-21T11:32:25Z</dcterms:created>
  <dcterms:modified xsi:type="dcterms:W3CDTF">2023-05-30T10:46:23Z</dcterms:modified>
</cp:coreProperties>
</file>